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6092"/>
    <a:srgbClr val="EDF6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1458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9181-2380-47BF-8786-2378CED579A9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9181-2380-47BF-8786-2378CED579A9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9181-2380-47BF-8786-2378CED579A9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9181-2380-47BF-8786-2378CED579A9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9181-2380-47BF-8786-2378CED579A9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9181-2380-47BF-8786-2378CED579A9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9181-2380-47BF-8786-2378CED579A9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77D94A-A28B-411C-8D9D-179C6A3FC637}" type="datetimeFigureOut">
              <a:rPr lang="pt-PT" smtClean="0"/>
              <a:pPr/>
              <a:t>22-02-2017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9181-2380-47BF-8786-2378CED579A9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77D94A-A28B-411C-8D9D-179C6A3FC637}" type="datetimeFigureOut">
              <a:rPr lang="pt-PT" smtClean="0"/>
              <a:pPr/>
              <a:t>22-02-2017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9181-2380-47BF-8786-2378CED579A9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9181-2380-47BF-8786-2378CED579A9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9181-2380-47BF-8786-2378CED579A9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1730"/>
            <a:ext cx="9144000" cy="303654"/>
          </a:xfrm>
          <a:prstGeom prst="rect">
            <a:avLst/>
          </a:prstGeom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0" y="6216605"/>
            <a:ext cx="39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E05D9181-2380-47BF-8786-2378CED579A9}" type="slidenum">
              <a:rPr lang="pt-PT" smtClean="0"/>
              <a:pPr/>
              <a:t>‹nº›</a:t>
            </a:fld>
            <a:endParaRPr lang="pt-PT" dirty="0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8926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repusweb.wd.nu/ENG/vaggdon.cgi?action=showDynPageRecord&amp;recordId=15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691680" y="2492896"/>
            <a:ext cx="6116216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r>
              <a:rPr lang="pt-PT" dirty="0"/>
              <a:t>Difusão de Ar</a:t>
            </a:r>
            <a:endParaRPr lang="pt-PT" sz="6000" dirty="0">
              <a:ln w="3175">
                <a:solidFill>
                  <a:schemeClr val="tx1"/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1043608" y="3501008"/>
            <a:ext cx="7416824" cy="10881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PT" dirty="0">
                <a:solidFill>
                  <a:schemeClr val="tx2">
                    <a:lumMod val="75000"/>
                  </a:schemeClr>
                </a:solidFill>
              </a:rPr>
              <a:t>Difusão por deslocamento </a:t>
            </a:r>
            <a:r>
              <a:rPr lang="pt-PT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pt-PT" dirty="0" err="1" smtClean="0">
                <a:solidFill>
                  <a:schemeClr val="tx2">
                    <a:lumMod val="75000"/>
                  </a:schemeClr>
                </a:solidFill>
              </a:rPr>
              <a:t>Displacement</a:t>
            </a:r>
            <a:r>
              <a:rPr lang="pt-PT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rvx_ref1_250">
            <a:hlinkClick r:id="rId2"/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849992"/>
            <a:ext cx="2880320" cy="4481013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6" name="Picture 7" descr="kec_ref1_250">
            <a:hlinkClick r:id="rId2"/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844825"/>
            <a:ext cx="3340833" cy="4464496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827584" y="992922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/>
              <a:t>Aplicação - </a:t>
            </a:r>
            <a:r>
              <a:rPr lang="pt-PT" sz="4000" dirty="0" smtClean="0"/>
              <a:t>exemplos</a:t>
            </a:r>
            <a:endParaRPr lang="pt-PT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92800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00809"/>
            <a:ext cx="6336704" cy="4752528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755576" y="992922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/>
              <a:t>Aplicação - </a:t>
            </a:r>
            <a:r>
              <a:rPr lang="pt-PT" sz="4000" dirty="0" smtClean="0"/>
              <a:t>exemplos</a:t>
            </a:r>
            <a:endParaRPr lang="pt-PT" sz="4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\Documents\Displacement\Expo Saragoç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6851" y="1730397"/>
            <a:ext cx="4315389" cy="4578923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755576" y="992922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/>
              <a:t>Aplicação - </a:t>
            </a:r>
            <a:r>
              <a:rPr lang="pt-PT" sz="4000" dirty="0" smtClean="0"/>
              <a:t>exemplos</a:t>
            </a:r>
            <a:endParaRPr lang="pt-PT" sz="4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4797152"/>
            <a:ext cx="2089650" cy="157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4032" y="4792078"/>
            <a:ext cx="2150137" cy="155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636" y="4797152"/>
            <a:ext cx="2143887" cy="157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9" descr="Un clima perfecto peldaño a peldañ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4442" y="1909404"/>
            <a:ext cx="3493982" cy="259971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5" descr="SD_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0099" y="1944294"/>
            <a:ext cx="3853909" cy="2564826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683568" y="1064930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/>
              <a:t>Aplicação - </a:t>
            </a:r>
            <a:r>
              <a:rPr lang="pt-PT" sz="4000" dirty="0" smtClean="0"/>
              <a:t>variantes</a:t>
            </a:r>
            <a:endParaRPr lang="pt-PT" sz="4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 txBox="1">
            <a:spLocks/>
          </p:cNvSpPr>
          <p:nvPr/>
        </p:nvSpPr>
        <p:spPr>
          <a:xfrm>
            <a:off x="644620" y="1988841"/>
            <a:ext cx="7815812" cy="3096344"/>
          </a:xfrm>
          <a:prstGeom prst="rect">
            <a:avLst/>
          </a:prstGeom>
        </p:spPr>
        <p:txBody>
          <a:bodyPr anchor="t" anchorCtr="0">
            <a:noAutofit/>
            <a:scene3d>
              <a:camera prst="orthographicFront"/>
              <a:lightRig rig="threePt" dir="t">
                <a:rot lat="0" lon="0" rev="0"/>
              </a:lightRig>
            </a:scene3d>
            <a:sp3d>
              <a:bevelT w="0" h="0"/>
              <a:extrusionClr>
                <a:schemeClr val="tx1"/>
              </a:extrusionClr>
              <a:contourClr>
                <a:schemeClr val="tx2">
                  <a:lumMod val="75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t-PT" sz="3200" dirty="0"/>
              <a:t>Para espaços com um pé direito alto apenas se torna necessário insuflar ar onde as pessoas estão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t-PT" sz="3200" dirty="0"/>
              <a:t>Menor pressão disponível no ventilador para o ar tratado chegar à zona ocupada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t-PT" sz="3200" dirty="0"/>
              <a:t>Retorno deve ser feito sempre por cima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PT" sz="320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PT" sz="3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683568" y="1064930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 smtClean="0"/>
              <a:t>Conclusões</a:t>
            </a:r>
            <a:endParaRPr lang="pt-PT" sz="4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o\Documents\Displacement\Aeroporto Hambur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758" y="1477924"/>
            <a:ext cx="3261656" cy="2311116"/>
          </a:xfrm>
          <a:prstGeom prst="rect">
            <a:avLst/>
          </a:prstGeom>
          <a:noFill/>
        </p:spPr>
      </p:pic>
      <p:pic>
        <p:nvPicPr>
          <p:cNvPr id="6147" name="Picture 3" descr="C:\Users\ho\Documents\Displacement\synthese_1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196732"/>
            <a:ext cx="4484702" cy="1588457"/>
          </a:xfrm>
          <a:prstGeom prst="rect">
            <a:avLst/>
          </a:prstGeom>
          <a:noFill/>
        </p:spPr>
      </p:pic>
      <p:pic>
        <p:nvPicPr>
          <p:cNvPr id="6148" name="Picture 4" descr="C:\Users\ho\Pictures\Fascículo Difusão\TROX REP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9256" y="1834458"/>
            <a:ext cx="2592676" cy="1263930"/>
          </a:xfrm>
          <a:prstGeom prst="rect">
            <a:avLst/>
          </a:prstGeom>
          <a:noFill/>
        </p:spPr>
      </p:pic>
      <p:pic>
        <p:nvPicPr>
          <p:cNvPr id="6150" name="Picture 6" descr="C:\Users\ho\Documents\Displacement\IE_AIR_DIFF_FB2_DE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3634596"/>
            <a:ext cx="1677480" cy="2432927"/>
          </a:xfrm>
          <a:prstGeom prst="rect">
            <a:avLst/>
          </a:prstGeom>
          <a:noFill/>
        </p:spPr>
      </p:pic>
      <p:pic>
        <p:nvPicPr>
          <p:cNvPr id="22530" name="Picture 2" descr="C:\Users\ho\Pictures\Fascículo Difusão\procondif_r_2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94164" y="1844823"/>
            <a:ext cx="1575596" cy="1273607"/>
          </a:xfrm>
          <a:prstGeom prst="rect">
            <a:avLst/>
          </a:prstGeom>
          <a:noFill/>
        </p:spPr>
      </p:pic>
      <p:pic>
        <p:nvPicPr>
          <p:cNvPr id="22531" name="Picture 3" descr="C:\Users\ho\Pictures\Fascículo Difusão\pcd_rauch_2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3881829"/>
            <a:ext cx="1653961" cy="20674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67544" y="1277888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>
                <a:rot lat="0" lon="0" rev="4200000"/>
              </a:lightRig>
            </a:scene3d>
            <a:sp3d extrusionH="76200" prstMaterial="flat">
              <a:bevelT/>
            </a:sp3d>
          </a:bodyPr>
          <a:lstStyle/>
          <a:p>
            <a:pPr algn="l"/>
            <a:r>
              <a:rPr lang="pt-PT" sz="4000" dirty="0"/>
              <a:t>Difusão </a:t>
            </a:r>
            <a:r>
              <a:rPr lang="pt-PT" sz="4000" dirty="0" smtClean="0"/>
              <a:t>por deslocamento</a:t>
            </a:r>
            <a:endParaRPr lang="pt-PT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4294967295"/>
          </p:nvPr>
        </p:nvSpPr>
        <p:spPr>
          <a:xfrm>
            <a:off x="1043608" y="2564905"/>
            <a:ext cx="7067128" cy="324036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>
                <a:rot lat="0" lon="0" rev="0"/>
              </a:lightRig>
            </a:scene3d>
            <a:sp3d>
              <a:bevelT w="0" h="0"/>
              <a:extrusionClr>
                <a:schemeClr val="tx1"/>
              </a:extrusionClr>
              <a:contourClr>
                <a:schemeClr val="tx2">
                  <a:lumMod val="75000"/>
                </a:schemeClr>
              </a:contourClr>
            </a:sp3d>
          </a:bodyPr>
          <a:lstStyle/>
          <a:p>
            <a:pPr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pt-PT" sz="2400" dirty="0"/>
              <a:t>A difusão de ar por deslocamento é um método de condicionar o espaço ocupado sem provocar mistura do ar insuflado com o ar ambiente.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pt-PT" sz="2400" dirty="0"/>
              <a:t>Como se consegue? Baixas velocidades e baixa turbulência no ar insuflado.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pt-PT" sz="2400" dirty="0"/>
              <a:t>O que se consegue? Maior qualidade do ar interior e menor nível de ruído.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ção de Conteúdo 6" descr="slide1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393093" y="2060848"/>
            <a:ext cx="6378501" cy="4207808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67544" y="1052736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>
                <a:rot lat="0" lon="0" rev="4200000"/>
              </a:lightRig>
            </a:scene3d>
            <a:sp3d extrusionH="76200" prstMaterial="flat">
              <a:bevelT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4000" dirty="0" smtClean="0"/>
              <a:t>Princípio de funcionamento</a:t>
            </a:r>
            <a:endParaRPr lang="pt-PT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/>
          <p:cNvSpPr>
            <a:spLocks noGrp="1"/>
          </p:cNvSpPr>
          <p:nvPr>
            <p:ph idx="4294967295"/>
          </p:nvPr>
        </p:nvSpPr>
        <p:spPr>
          <a:xfrm>
            <a:off x="1619672" y="3068960"/>
            <a:ext cx="6501408" cy="2880320"/>
          </a:xfrm>
          <a:prstGeom prst="rect">
            <a:avLst/>
          </a:prstGeom>
        </p:spPr>
        <p:txBody>
          <a:bodyPr anchor="t" anchorCtr="0">
            <a:normAutofit/>
            <a:scene3d>
              <a:camera prst="orthographicFront"/>
              <a:lightRig rig="threePt" dir="t">
                <a:rot lat="0" lon="0" rev="0"/>
              </a:lightRig>
            </a:scene3d>
            <a:sp3d>
              <a:bevelT w="0" h="0"/>
              <a:extrusionClr>
                <a:schemeClr val="tx1"/>
              </a:extrusionClr>
              <a:contourClr>
                <a:schemeClr val="tx2">
                  <a:lumMod val="75000"/>
                </a:schemeClr>
              </a:contourClr>
            </a:sp3d>
          </a:bodyPr>
          <a:lstStyle/>
          <a:p>
            <a:r>
              <a:rPr lang="pt-PT" sz="2200" dirty="0"/>
              <a:t>Difusor colocado a nível do solo.</a:t>
            </a:r>
          </a:p>
          <a:p>
            <a:r>
              <a:rPr lang="pt-PT" sz="2200" dirty="0"/>
              <a:t>Menores diferenciais de temperatura (</a:t>
            </a:r>
            <a:r>
              <a:rPr lang="pt-PT" sz="2200" dirty="0" err="1"/>
              <a:t>Tins-Tamb</a:t>
            </a:r>
            <a:r>
              <a:rPr lang="pt-PT" sz="2200" dirty="0"/>
              <a:t>) máximo = -6ºC</a:t>
            </a:r>
          </a:p>
          <a:p>
            <a:r>
              <a:rPr lang="pt-PT" sz="2200" dirty="0"/>
              <a:t>Menores velocidades do ar e menor turbulência</a:t>
            </a:r>
          </a:p>
          <a:p>
            <a:r>
              <a:rPr lang="pt-PT" sz="2200" dirty="0"/>
              <a:t>A temperatura aumenta com a altura</a:t>
            </a:r>
          </a:p>
          <a:p>
            <a:r>
              <a:rPr lang="pt-PT" sz="2200" dirty="0"/>
              <a:t>Desempenho acústico superior</a:t>
            </a:r>
          </a:p>
          <a:p>
            <a:pPr>
              <a:buNone/>
            </a:pPr>
            <a:endParaRPr lang="pt-PT" sz="2200" dirty="0"/>
          </a:p>
          <a:p>
            <a:pPr>
              <a:buNone/>
            </a:pPr>
            <a:endParaRPr lang="pt-PT" sz="2200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67544" y="1412776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>
                <a:rot lat="0" lon="0" rev="4200000"/>
              </a:lightRig>
            </a:scene3d>
            <a:sp3d extrusionH="76200" prstMaterial="flat">
              <a:bevelT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4000" dirty="0"/>
              <a:t>Principais diferenças</a:t>
            </a:r>
          </a:p>
          <a:p>
            <a:pPr algn="l"/>
            <a:r>
              <a:rPr lang="pt-PT" sz="3200" dirty="0">
                <a:solidFill>
                  <a:schemeClr val="accent1">
                    <a:lumMod val="75000"/>
                  </a:schemeClr>
                </a:solidFill>
              </a:rPr>
              <a:t>Em relação ao sistema tradicional  por mistura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002150"/>
            <a:ext cx="3380126" cy="4379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5960" y="2880474"/>
            <a:ext cx="3375911" cy="262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Marcador de Posição de Conteúdo 2"/>
          <p:cNvSpPr>
            <a:spLocks noGrp="1"/>
          </p:cNvSpPr>
          <p:nvPr>
            <p:ph idx="4294967295"/>
          </p:nvPr>
        </p:nvSpPr>
        <p:spPr>
          <a:xfrm>
            <a:off x="438501" y="1700808"/>
            <a:ext cx="8172172" cy="483536"/>
          </a:xfrm>
          <a:prstGeom prst="rect">
            <a:avLst/>
          </a:prstGeom>
        </p:spPr>
        <p:txBody>
          <a:bodyPr anchor="t" anchorCtr="0">
            <a:normAutofit/>
            <a:scene3d>
              <a:camera prst="orthographicFront"/>
              <a:lightRig rig="threePt" dir="t">
                <a:rot lat="0" lon="0" rev="0"/>
              </a:lightRig>
            </a:scene3d>
            <a:sp3d>
              <a:bevelT w="0" h="0"/>
              <a:extrusionClr>
                <a:schemeClr val="tx1"/>
              </a:extrusionClr>
              <a:contourClr>
                <a:schemeClr val="tx2">
                  <a:lumMod val="75000"/>
                </a:schemeClr>
              </a:contourClr>
            </a:sp3d>
          </a:bodyPr>
          <a:lstStyle/>
          <a:p>
            <a:pPr>
              <a:buNone/>
            </a:pPr>
            <a:r>
              <a:rPr lang="pt-PT" sz="2400" dirty="0" smtClean="0"/>
              <a:t>Exemplo </a:t>
            </a:r>
            <a:r>
              <a:rPr lang="pt-PT" sz="2400" dirty="0"/>
              <a:t>de um escritório – </a:t>
            </a:r>
            <a:r>
              <a:rPr lang="pt-PT" sz="2400" dirty="0" smtClean="0"/>
              <a:t>onde colocar </a:t>
            </a:r>
            <a:r>
              <a:rPr lang="pt-PT" sz="2400" dirty="0"/>
              <a:t>os difusores?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67544" y="1052736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/>
              <a:t>Aplicação - parâmetros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e Conteúdo 2"/>
          <p:cNvSpPr txBox="1">
            <a:spLocks/>
          </p:cNvSpPr>
          <p:nvPr/>
        </p:nvSpPr>
        <p:spPr>
          <a:xfrm>
            <a:off x="571472" y="4077072"/>
            <a:ext cx="8229600" cy="18573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  <a:scene3d>
              <a:camera prst="orthographicFront"/>
              <a:lightRig rig="threePt" dir="t">
                <a:rot lat="0" lon="0" rev="0"/>
              </a:lightRig>
            </a:scene3d>
            <a:sp3d>
              <a:bevelT w="0" h="0"/>
              <a:extrusionClr>
                <a:schemeClr val="tx1"/>
              </a:extrusionClr>
              <a:contourClr>
                <a:schemeClr val="tx2">
                  <a:lumMod val="75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t-PT" dirty="0"/>
              <a:t>Número de </a:t>
            </a:r>
            <a:r>
              <a:rPr lang="pt-PT" dirty="0" err="1"/>
              <a:t>Krühne</a:t>
            </a:r>
            <a:r>
              <a:rPr lang="pt-PT" dirty="0"/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pt-PT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pt-PT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C=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PT" dirty="0"/>
          </a:p>
        </p:txBody>
      </p:sp>
      <p:sp>
        <p:nvSpPr>
          <p:cNvPr id="7" name="Chaveta à esquerda 6"/>
          <p:cNvSpPr/>
          <p:nvPr/>
        </p:nvSpPr>
        <p:spPr>
          <a:xfrm>
            <a:off x="1142976" y="4720014"/>
            <a:ext cx="285752" cy="1285884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CaixaDeTexto 7"/>
          <p:cNvSpPr txBox="1"/>
          <p:nvPr/>
        </p:nvSpPr>
        <p:spPr>
          <a:xfrm>
            <a:off x="1428728" y="4720014"/>
            <a:ext cx="371477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dirty="0"/>
              <a:t>0.16</a:t>
            </a:r>
            <a:r>
              <a:rPr lang="pt-PT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pt-PT" dirty="0"/>
              <a:t>Auditórios</a:t>
            </a:r>
            <a:endParaRPr lang="pt-PT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pt-PT" dirty="0"/>
              <a:t>0.25     Escritórios pequena carga</a:t>
            </a:r>
          </a:p>
          <a:p>
            <a:pPr>
              <a:lnSpc>
                <a:spcPct val="150000"/>
              </a:lnSpc>
            </a:pPr>
            <a:r>
              <a:rPr lang="pt-PT" dirty="0"/>
              <a:t>0.4        Escritórios grande carga</a:t>
            </a:r>
            <a:endParaRPr lang="pt-PT" dirty="0"/>
          </a:p>
        </p:txBody>
      </p:sp>
      <p:sp>
        <p:nvSpPr>
          <p:cNvPr id="9" name="CaixaDeTexto 8"/>
          <p:cNvSpPr txBox="1"/>
          <p:nvPr/>
        </p:nvSpPr>
        <p:spPr>
          <a:xfrm>
            <a:off x="4857752" y="4791452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V (m3/h) = </a:t>
            </a:r>
            <a:r>
              <a:rPr lang="pt-PT" dirty="0" smtClean="0"/>
              <a:t>                              </a:t>
            </a:r>
            <a:r>
              <a:rPr lang="pt-PT" dirty="0"/>
              <a:t>x C</a:t>
            </a:r>
            <a:endParaRPr lang="pt-PT" dirty="0"/>
          </a:p>
        </p:txBody>
      </p:sp>
      <p:cxnSp>
        <p:nvCxnSpPr>
          <p:cNvPr id="11" name="Conexão recta 10"/>
          <p:cNvCxnSpPr/>
          <p:nvPr/>
        </p:nvCxnSpPr>
        <p:spPr>
          <a:xfrm>
            <a:off x="6215074" y="5005766"/>
            <a:ext cx="128588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6357950" y="4648576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Q (kW)</a:t>
            </a:r>
            <a:endParaRPr lang="pt-PT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6215074" y="5005766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0.335 x </a:t>
            </a:r>
            <a:r>
              <a:rPr lang="pt-PT" dirty="0" err="1"/>
              <a:t>∆tr</a:t>
            </a:r>
            <a:endParaRPr lang="pt-PT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860032" y="4577138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.</a:t>
            </a:r>
            <a:endParaRPr lang="pt-PT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6372200" y="4434262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.</a:t>
            </a:r>
            <a:endParaRPr lang="pt-PT" dirty="0"/>
          </a:p>
        </p:txBody>
      </p:sp>
      <p:sp>
        <p:nvSpPr>
          <p:cNvPr id="16" name="Marcador de Posição de Conteúdo 2"/>
          <p:cNvSpPr txBox="1">
            <a:spLocks/>
          </p:cNvSpPr>
          <p:nvPr/>
        </p:nvSpPr>
        <p:spPr>
          <a:xfrm>
            <a:off x="395536" y="2348880"/>
            <a:ext cx="8229600" cy="1495637"/>
          </a:xfrm>
          <a:prstGeom prst="rect">
            <a:avLst/>
          </a:prstGeom>
        </p:spPr>
        <p:txBody>
          <a:bodyPr anchor="t" anchorCtr="0">
            <a:normAutofit/>
            <a:scene3d>
              <a:camera prst="orthographicFront"/>
              <a:lightRig rig="threePt" dir="t">
                <a:rot lat="0" lon="0" rev="0"/>
              </a:lightRig>
            </a:scene3d>
            <a:sp3d>
              <a:bevelT w="0" h="0"/>
              <a:extrusionClr>
                <a:schemeClr val="tx1"/>
              </a:extrusionClr>
              <a:contourClr>
                <a:schemeClr val="tx2">
                  <a:lumMod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smtClean="0"/>
              <a:t>Existe uma zona a partir da qual a velocidade do ar </a:t>
            </a:r>
            <a:br>
              <a:rPr lang="pt-PT" sz="2000" smtClean="0"/>
            </a:br>
            <a:r>
              <a:rPr lang="pt-PT" sz="2000" smtClean="0"/>
              <a:t>é inferior a 0.2 m/s – zona adjacente</a:t>
            </a:r>
          </a:p>
          <a:p>
            <a:r>
              <a:rPr lang="pt-PT" sz="2000" smtClean="0"/>
              <a:t>Estudos realizados pelo Prof. Krühne prestam grande apoio ao dimensionamento de sistemas deste tipo</a:t>
            </a:r>
          </a:p>
          <a:p>
            <a:pPr>
              <a:buFont typeface="Arial" pitchFamily="34" charset="0"/>
              <a:buNone/>
            </a:pPr>
            <a:endParaRPr lang="pt-PT" sz="2000" smtClean="0"/>
          </a:p>
          <a:p>
            <a:pPr>
              <a:buFont typeface="Arial" pitchFamily="34" charset="0"/>
              <a:buNone/>
            </a:pPr>
            <a:endParaRPr lang="pt-PT" sz="20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467544" y="1352962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/>
              <a:t>Aplicação - parâmetros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748176570"/>
              </p:ext>
            </p:extLst>
          </p:nvPr>
        </p:nvGraphicFramePr>
        <p:xfrm>
          <a:off x="1475656" y="1916832"/>
          <a:ext cx="6120680" cy="4218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Fotografía de Photo Editor" r:id="rId3" imgW="6095238" imgH="4571429" progId="">
                  <p:embed/>
                </p:oleObj>
              </mc:Choice>
              <mc:Fallback>
                <p:oleObj name="Fotografía de Photo Editor" r:id="rId3" imgW="6095238" imgH="4571429" progId="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1916832"/>
                        <a:ext cx="6120680" cy="4218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683568" y="992922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/>
              <a:t>Aplicação - </a:t>
            </a:r>
            <a:r>
              <a:rPr lang="pt-PT" sz="4000" dirty="0" smtClean="0"/>
              <a:t>exemplos</a:t>
            </a:r>
            <a:endParaRPr lang="pt-PT" sz="4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844339208"/>
              </p:ext>
            </p:extLst>
          </p:nvPr>
        </p:nvGraphicFramePr>
        <p:xfrm>
          <a:off x="1547664" y="1862300"/>
          <a:ext cx="6526675" cy="440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Fotografía de Photo Editor" r:id="rId3" imgW="6095238" imgH="4571429" progId="">
                  <p:embed/>
                </p:oleObj>
              </mc:Choice>
              <mc:Fallback>
                <p:oleObj name="Fotografía de Photo Editor" r:id="rId3" imgW="6095238" imgH="4571429" progId="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1862300"/>
                        <a:ext cx="6526675" cy="44094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827584" y="992922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/>
              <a:t>Aplicação - </a:t>
            </a:r>
            <a:r>
              <a:rPr lang="pt-PT" sz="4000" dirty="0" smtClean="0"/>
              <a:t>exemplos</a:t>
            </a:r>
            <a:endParaRPr lang="pt-PT" sz="4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eropuerto Schipol 1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43562"/>
            <a:ext cx="3039422" cy="4648026"/>
          </a:xfrm>
          <a:prstGeom prst="rect">
            <a:avLst/>
          </a:prstGeom>
          <a:noFill/>
        </p:spPr>
      </p:pic>
      <p:pic>
        <p:nvPicPr>
          <p:cNvPr id="6" name="Picture 7" descr="Aeropuerto Schipol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736742"/>
            <a:ext cx="3035410" cy="4618317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827584" y="992922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/>
              <a:t>Aplicação - </a:t>
            </a:r>
            <a:r>
              <a:rPr lang="pt-PT" sz="4000" dirty="0" smtClean="0"/>
              <a:t>exemplos</a:t>
            </a:r>
            <a:endParaRPr lang="pt-PT" sz="4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231</Words>
  <Application>Microsoft Office PowerPoint</Application>
  <PresentationFormat>Apresentação no Ecrã (4:3)</PresentationFormat>
  <Paragraphs>42</Paragraphs>
  <Slides>15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15</vt:i4>
      </vt:variant>
    </vt:vector>
  </HeadingPairs>
  <TitlesOfParts>
    <vt:vector size="17" baseType="lpstr">
      <vt:lpstr>Tema do Office</vt:lpstr>
      <vt:lpstr>Fotografía de Photo Editor</vt:lpstr>
      <vt:lpstr>Difusão de Ar</vt:lpstr>
      <vt:lpstr>Difusão por deslocamento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Difusão de Ar</dc:title>
  <dc:creator>ho</dc:creator>
  <cp:lastModifiedBy>José Graça - CONTIMETRA</cp:lastModifiedBy>
  <cp:revision>29</cp:revision>
  <dcterms:created xsi:type="dcterms:W3CDTF">2010-02-02T15:06:45Z</dcterms:created>
  <dcterms:modified xsi:type="dcterms:W3CDTF">2017-02-22T14:35:40Z</dcterms:modified>
</cp:coreProperties>
</file>